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0539BD-BE6A-43EC-8717-4F01C1A04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4C0E42-B5C3-429E-8BF9-B9828FFDA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34C4E5-427E-4A46-8594-5AF6914B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44099-C9F0-4850-83FF-FD5ACBE1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01931D-F92F-42ED-80F4-364EB2F4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4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3D579-8308-4C29-AF66-291392595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BEFB8A-CD35-4E3E-B662-AA651E2BB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D00476-4AA7-4F66-B89F-39EDDC54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12A9C8-6F01-4465-9DE7-C1B9820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C0E6CB-D8E8-42AC-B426-131C267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1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0A2D532-9A41-45B8-839E-FCA3A6411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735C28-89ED-4EC0-AA3F-3EDE7A801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51813-673F-4E50-93CB-F3480086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C08193-4AF3-40E0-8CB3-35E033BB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CC7E6E-314E-4E6F-8AD3-D8C40AD8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4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2497D-8E48-478E-9CFC-E9C4C2AF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CC17B0-E8AF-4D30-9585-D620B7F0E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62557E-4999-4027-BF51-94942A23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8696AF-DE03-4D51-A318-CF146A8C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B32FC5-5C3F-47A7-A640-F208FB4C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9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81255-5644-4417-8D0D-F0E86FE3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5CC830-8CBD-489A-B8A2-04D529C1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4223A4-3F39-49F6-BE1B-0373B75B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340233-32EB-443B-A74C-3E2A8A3F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4B520D-4194-461D-A4E7-97C437BF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6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E77C8-A4AF-47AE-98D6-4412D008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279417-CC4E-42F3-862D-48D12CC15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E8BF57-9D9F-4519-A227-8B8C32C0D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81572C-87DD-41AD-B711-5C44165D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C1D80C-F2B1-4D4C-8355-DC06CE30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4795F7-62D1-4E61-A0F7-390F6D74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4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B877F-1615-4A63-883F-A211715E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359A83-0E62-45FC-B3A3-D8241BFF4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D68577-F466-4A6D-95B2-F5D2030A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FED6A0-14FE-4A7B-B889-C5ED6D7FA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8E02E43-BB2F-4C03-8E71-4658D0EBE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05921C8-0286-41C8-A190-E7D977E5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3F93D7-A0F9-428F-96B8-10C70A09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E5CDC9-2125-4F2E-ACCE-DF5398FA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01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BA24A-49AA-4908-A7A2-AAC6C8BE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7ADA11-A9E5-45E8-9542-27537F19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4F4C1E-D77C-4F73-8DA1-5A528D41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6B12DF-5A63-4A8F-8080-2733982C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5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595755-4E6C-4FD3-BD0C-9825FBBE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3428AF-3A16-4D8C-A939-1F11AE60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609975-3510-4D85-B1AD-AF6236D1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0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AF10F-0B05-400B-B820-2714A278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43617-2A82-4C90-813E-5C325DBB1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47E8ED-A4A8-45FF-B132-6375F7A14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3ED89B-3235-4D0A-AD10-191AD0CE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19377B-B2DE-4E64-9E9F-018C90319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CC7670-CD45-45D7-B167-6A479E7F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3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98FB9-50E3-49F4-B34B-40E56B2E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8794C1-475E-4A58-909F-ECF1DD71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C3620E-400E-4FDA-9800-86AFF7656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6FCC26-00C3-4A03-B41C-86CE2D20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949E45-DEFE-47EA-8C89-4A73E347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A8649-0008-4FA9-8960-305002F2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2345D6-64D5-4424-91EF-D9EFC198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FD89D3-C433-44F8-8A92-AF5D42D4C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9094FB-DAAC-47C9-AA8A-382C92B21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AA4D-9DFC-446C-AF92-4359D7C4275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4030C0-DE12-4A62-98C4-7E2CB33DA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5C644B-85A7-402B-BA47-80471E9AE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951EC-F9EB-45ED-99A8-38358EA8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43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45677-1CE2-4790-B612-407BF12C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https://www.youtube.com/watch?v=BpNxRsIoN58</a:t>
            </a:r>
          </a:p>
        </p:txBody>
      </p:sp>
    </p:spTree>
    <p:extLst>
      <p:ext uri="{BB962C8B-B14F-4D97-AF65-F5344CB8AC3E}">
        <p14:creationId xmlns:p14="http://schemas.microsoft.com/office/powerpoint/2010/main" val="356550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F1990-F3D6-474D-AE1A-5D23A652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Heuristics are mental shortcuts that mean we respond more quickly but not rationally, influenced by: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1ED50-56E9-41B8-8037-7F73FF1A2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Familiarity</a:t>
            </a:r>
          </a:p>
          <a:p>
            <a:r>
              <a:rPr lang="en-GB" dirty="0"/>
              <a:t>Acceptance (seeking this from others.)</a:t>
            </a:r>
          </a:p>
          <a:p>
            <a:r>
              <a:rPr lang="en-GB" dirty="0"/>
              <a:t>Commitment (to a goal or image/identity.)</a:t>
            </a:r>
          </a:p>
          <a:p>
            <a:r>
              <a:rPr lang="en-GB" dirty="0"/>
              <a:t>Expert halo.</a:t>
            </a:r>
          </a:p>
          <a:p>
            <a:r>
              <a:rPr lang="en-GB" dirty="0"/>
              <a:t>Scarcity (competition for resources or among others.)</a:t>
            </a:r>
          </a:p>
          <a:p>
            <a:r>
              <a:rPr lang="en-GB" dirty="0"/>
              <a:t>Social proof (the herding instinct.)</a:t>
            </a:r>
          </a:p>
        </p:txBody>
      </p:sp>
    </p:spTree>
    <p:extLst>
      <p:ext uri="{BB962C8B-B14F-4D97-AF65-F5344CB8AC3E}">
        <p14:creationId xmlns:p14="http://schemas.microsoft.com/office/powerpoint/2010/main" val="161990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3C426-EBFF-4324-9DB0-61146017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psychological factors.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D9E20A-640E-4C3D-8879-559F2F37C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Belief is psychologically easier than scepticism.</a:t>
            </a:r>
          </a:p>
          <a:p>
            <a:r>
              <a:rPr lang="en-GB" dirty="0"/>
              <a:t>“When the facts change, it’s time to change your mind.”- Keynes.</a:t>
            </a:r>
          </a:p>
          <a:p>
            <a:r>
              <a:rPr lang="en-GB" dirty="0"/>
              <a:t>“Not knowing is true knowledge. Presuming to know is a disease.”- Lao </a:t>
            </a:r>
            <a:r>
              <a:rPr lang="en-GB" dirty="0" err="1"/>
              <a:t>Tsu</a:t>
            </a:r>
            <a:r>
              <a:rPr lang="en-GB" dirty="0"/>
              <a:t>.</a:t>
            </a:r>
          </a:p>
          <a:p>
            <a:r>
              <a:rPr lang="en-GB" dirty="0"/>
              <a:t>Communication – “groups of people almost always make better decisions than individuals.” Needs: 1. Some shared expertise.</a:t>
            </a:r>
          </a:p>
          <a:p>
            <a:pPr marL="0" indent="0">
              <a:buNone/>
            </a:pPr>
            <a:r>
              <a:rPr lang="en-GB" dirty="0"/>
              <a:t>					         2. Diversity of opinions.</a:t>
            </a:r>
          </a:p>
          <a:p>
            <a:pPr marL="0" indent="0">
              <a:buNone/>
            </a:pPr>
            <a:r>
              <a:rPr lang="en-GB" dirty="0"/>
              <a:t>					         3. Freely competing ideas.</a:t>
            </a:r>
          </a:p>
          <a:p>
            <a:pPr marL="0" indent="0">
              <a:buNone/>
            </a:pPr>
            <a:r>
              <a:rPr lang="en-GB" dirty="0"/>
              <a:t>					         4. A means of resolving 								  disagreement </a:t>
            </a:r>
            <a:r>
              <a:rPr lang="en-GB" dirty="0" err="1"/>
              <a:t>eg</a:t>
            </a:r>
            <a:r>
              <a:rPr lang="en-GB" dirty="0"/>
              <a:t> voting.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7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AFCF3-B832-4077-A397-FEDAEE11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0650"/>
          </a:xfrm>
        </p:spPr>
        <p:txBody>
          <a:bodyPr>
            <a:normAutofit/>
          </a:bodyPr>
          <a:lstStyle/>
          <a:p>
            <a:r>
              <a:rPr lang="en-GB" dirty="0"/>
              <a:t>Avalanche technology deals with avalanche accidents.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Avalanche psychology is about avalanche avoidance.</a:t>
            </a:r>
          </a:p>
        </p:txBody>
      </p:sp>
    </p:spTree>
    <p:extLst>
      <p:ext uri="{BB962C8B-B14F-4D97-AF65-F5344CB8AC3E}">
        <p14:creationId xmlns:p14="http://schemas.microsoft.com/office/powerpoint/2010/main" val="311947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B1261-73FE-4692-8F6C-49A215688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Avalanche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DD2C2C-2BB4-49B4-9217-76A5E9502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dirty="0"/>
              <a:t>Technology and Psychology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46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2064D5-C6B4-4998-B4D1-C94FC2721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70" y="0"/>
            <a:ext cx="8885130" cy="7020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6B1FAE-C7A0-48D7-82D6-FFAE31811383}"/>
              </a:ext>
            </a:extLst>
          </p:cNvPr>
          <p:cNvSpPr txBox="1"/>
          <p:nvPr/>
        </p:nvSpPr>
        <p:spPr>
          <a:xfrm>
            <a:off x="363256" y="350728"/>
            <a:ext cx="249267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Transceivers</a:t>
            </a:r>
          </a:p>
          <a:p>
            <a:endParaRPr lang="en-GB" sz="3600" dirty="0"/>
          </a:p>
          <a:p>
            <a:r>
              <a:rPr lang="en-GB" sz="2800" dirty="0"/>
              <a:t>1. Improved range.</a:t>
            </a:r>
          </a:p>
          <a:p>
            <a:r>
              <a:rPr lang="en-GB" sz="2800" dirty="0"/>
              <a:t>2. Multiple burial features.</a:t>
            </a:r>
          </a:p>
          <a:p>
            <a:r>
              <a:rPr lang="en-GB" sz="2800" dirty="0"/>
              <a:t>3. Increased speed of processing. </a:t>
            </a:r>
          </a:p>
          <a:p>
            <a:r>
              <a:rPr lang="en-GB" sz="2800" dirty="0"/>
              <a:t>4. Some automation (</a:t>
            </a:r>
            <a:r>
              <a:rPr lang="en-GB" sz="2800" dirty="0" err="1"/>
              <a:t>Pieps</a:t>
            </a:r>
            <a:r>
              <a:rPr lang="en-GB" sz="2800" dirty="0"/>
              <a:t> Micro).</a:t>
            </a:r>
          </a:p>
          <a:p>
            <a:r>
              <a:rPr lang="en-GB" sz="2800" dirty="0"/>
              <a:t>5. Pulse. 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7204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F4A4B-EAB8-49C3-A69A-1C8A8311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Transceivers issues.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F568E2-3EDC-4A4A-BA18-0A581944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460" y="1690687"/>
            <a:ext cx="10515600" cy="4802187"/>
          </a:xfrm>
        </p:spPr>
        <p:txBody>
          <a:bodyPr>
            <a:normAutofit/>
          </a:bodyPr>
          <a:lstStyle/>
          <a:p>
            <a:r>
              <a:rPr lang="en-GB" dirty="0"/>
              <a:t>Some signal suppression failure of up to 70% with multiple burials in excess of 3.</a:t>
            </a:r>
          </a:p>
          <a:p>
            <a:r>
              <a:rPr lang="en-GB" dirty="0"/>
              <a:t>Should groups be smaller?</a:t>
            </a:r>
          </a:p>
          <a:p>
            <a:r>
              <a:rPr lang="en-GB" dirty="0"/>
              <a:t>10-15% fatality reduction</a:t>
            </a:r>
          </a:p>
          <a:p>
            <a:r>
              <a:rPr lang="en-GB" dirty="0"/>
              <a:t>Professionals have reduced their fatality rate by 60-70%</a:t>
            </a:r>
          </a:p>
          <a:p>
            <a:r>
              <a:rPr lang="en-GB" dirty="0"/>
              <a:t>Technical pressure to innovate increases complexity to use. </a:t>
            </a:r>
          </a:p>
          <a:p>
            <a:r>
              <a:rPr lang="en-GB" dirty="0"/>
              <a:t>“The best avalanche transceiver is the one that you know how to use!”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63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2BDAFE-C639-4EAE-826E-458E6870D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2" y="1665711"/>
            <a:ext cx="6071616" cy="4553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FD9F0-33F7-42E7-979B-C478B166D34A}"/>
              </a:ext>
            </a:extLst>
          </p:cNvPr>
          <p:cNvSpPr txBox="1"/>
          <p:nvPr/>
        </p:nvSpPr>
        <p:spPr>
          <a:xfrm>
            <a:off x="792981" y="638577"/>
            <a:ext cx="359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Helmets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3E9482-F8AD-4E55-82DD-C21B2B5F112B}"/>
              </a:ext>
            </a:extLst>
          </p:cNvPr>
          <p:cNvSpPr txBox="1"/>
          <p:nvPr/>
        </p:nvSpPr>
        <p:spPr>
          <a:xfrm>
            <a:off x="7064679" y="1027134"/>
            <a:ext cx="43552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Better Designed</a:t>
            </a:r>
          </a:p>
          <a:p>
            <a:r>
              <a:rPr lang="en-GB" sz="2800" dirty="0"/>
              <a:t>Lighter</a:t>
            </a:r>
          </a:p>
          <a:p>
            <a:endParaRPr lang="en-GB" sz="2800" dirty="0"/>
          </a:p>
          <a:p>
            <a:r>
              <a:rPr lang="en-GB" sz="2800" dirty="0"/>
              <a:t>Deal with avalanche trauma fatalities:</a:t>
            </a:r>
          </a:p>
          <a:p>
            <a:r>
              <a:rPr lang="en-GB" sz="2800" dirty="0"/>
              <a:t>50% Canada</a:t>
            </a:r>
          </a:p>
          <a:p>
            <a:r>
              <a:rPr lang="en-GB" sz="2800" dirty="0"/>
              <a:t>25% USA</a:t>
            </a:r>
          </a:p>
          <a:p>
            <a:r>
              <a:rPr lang="en-GB" sz="2800" dirty="0"/>
              <a:t>6% Europe</a:t>
            </a:r>
          </a:p>
          <a:p>
            <a:endParaRPr lang="en-GB" sz="2800" dirty="0"/>
          </a:p>
          <a:p>
            <a:r>
              <a:rPr lang="en-GB" sz="2800" dirty="0"/>
              <a:t>No significant reduction in head injuries despite 90+% take up on and near </a:t>
            </a:r>
            <a:r>
              <a:rPr lang="en-GB" sz="2800" dirty="0" err="1"/>
              <a:t>piste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542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BFB9AC-62CD-4393-A309-CEB140166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71" y="0"/>
            <a:ext cx="685592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7EBA3A-4869-42E6-9173-5AE190AC9CFC}"/>
              </a:ext>
            </a:extLst>
          </p:cNvPr>
          <p:cNvSpPr txBox="1"/>
          <p:nvPr/>
        </p:nvSpPr>
        <p:spPr>
          <a:xfrm>
            <a:off x="551145" y="751562"/>
            <a:ext cx="42588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/>
              <a:t>Avalung</a:t>
            </a:r>
            <a:endParaRPr lang="en-GB" sz="4000" dirty="0"/>
          </a:p>
          <a:p>
            <a:r>
              <a:rPr lang="en-GB" sz="2800" dirty="0"/>
              <a:t>Deals with asphyxiation issue by buying you time.</a:t>
            </a:r>
          </a:p>
          <a:p>
            <a:r>
              <a:rPr lang="en-GB" sz="2800" dirty="0"/>
              <a:t>Simple.</a:t>
            </a:r>
          </a:p>
          <a:p>
            <a:endParaRPr lang="en-GB" sz="2800" dirty="0"/>
          </a:p>
          <a:p>
            <a:r>
              <a:rPr lang="en-GB" sz="2800" dirty="0"/>
              <a:t>Lighter, smaller.</a:t>
            </a:r>
          </a:p>
          <a:p>
            <a:r>
              <a:rPr lang="en-GB" sz="2800" dirty="0"/>
              <a:t>Design developments –</a:t>
            </a:r>
          </a:p>
          <a:p>
            <a:r>
              <a:rPr lang="en-GB" sz="2800" dirty="0"/>
              <a:t>Built into rucksack straps.</a:t>
            </a:r>
          </a:p>
          <a:p>
            <a:endParaRPr lang="en-GB" sz="2800" dirty="0"/>
          </a:p>
          <a:p>
            <a:r>
              <a:rPr lang="en-GB" sz="2800" dirty="0"/>
              <a:t>Have to get it into your mouth when you’re in the avalanche</a:t>
            </a:r>
          </a:p>
        </p:txBody>
      </p:sp>
    </p:spTree>
    <p:extLst>
      <p:ext uri="{BB962C8B-B14F-4D97-AF65-F5344CB8AC3E}">
        <p14:creationId xmlns:p14="http://schemas.microsoft.com/office/powerpoint/2010/main" val="365768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AB906B-E85D-499B-8007-4EEBF6543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99" y="162839"/>
            <a:ext cx="91475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D6DECE-B789-4E70-B886-FA7DE1AA2524}"/>
              </a:ext>
            </a:extLst>
          </p:cNvPr>
          <p:cNvSpPr txBox="1"/>
          <p:nvPr/>
        </p:nvSpPr>
        <p:spPr>
          <a:xfrm>
            <a:off x="162838" y="876822"/>
            <a:ext cx="288166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Airbags</a:t>
            </a:r>
          </a:p>
          <a:p>
            <a:endParaRPr lang="en-GB" sz="4000" dirty="0"/>
          </a:p>
          <a:p>
            <a:r>
              <a:rPr lang="en-GB" sz="4000" dirty="0"/>
              <a:t>Work!</a:t>
            </a:r>
          </a:p>
          <a:p>
            <a:endParaRPr lang="en-GB" sz="4000" dirty="0"/>
          </a:p>
          <a:p>
            <a:r>
              <a:rPr lang="en-GB" sz="2800" dirty="0"/>
              <a:t>10% of avalanche</a:t>
            </a:r>
          </a:p>
          <a:p>
            <a:r>
              <a:rPr lang="en-GB" sz="2800" dirty="0"/>
              <a:t>victims without airbags die even with transceivers.</a:t>
            </a:r>
          </a:p>
          <a:p>
            <a:endParaRPr lang="en-GB" sz="2800" dirty="0"/>
          </a:p>
          <a:p>
            <a:r>
              <a:rPr lang="en-GB" sz="2800" dirty="0"/>
              <a:t>Only 1.5% using airbags die.</a:t>
            </a:r>
          </a:p>
        </p:txBody>
      </p:sp>
    </p:spTree>
    <p:extLst>
      <p:ext uri="{BB962C8B-B14F-4D97-AF65-F5344CB8AC3E}">
        <p14:creationId xmlns:p14="http://schemas.microsoft.com/office/powerpoint/2010/main" val="17958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19B59F-4B91-4E6A-B862-54BFBFA05127}"/>
              </a:ext>
            </a:extLst>
          </p:cNvPr>
          <p:cNvSpPr txBox="1"/>
          <p:nvPr/>
        </p:nvSpPr>
        <p:spPr>
          <a:xfrm>
            <a:off x="789140" y="789140"/>
            <a:ext cx="8459880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Airbag issues:</a:t>
            </a:r>
          </a:p>
          <a:p>
            <a:endParaRPr lang="en-GB" dirty="0"/>
          </a:p>
          <a:p>
            <a:r>
              <a:rPr lang="en-GB" sz="3200" dirty="0"/>
              <a:t>Weight</a:t>
            </a:r>
          </a:p>
          <a:p>
            <a:r>
              <a:rPr lang="en-GB" sz="3200" dirty="0"/>
              <a:t>Testing</a:t>
            </a:r>
          </a:p>
          <a:p>
            <a:r>
              <a:rPr lang="en-GB" sz="3200" dirty="0"/>
              <a:t>Flight regulations.</a:t>
            </a:r>
          </a:p>
          <a:p>
            <a:r>
              <a:rPr lang="en-GB" sz="3200" dirty="0"/>
              <a:t>Replacement of inflation canisters.</a:t>
            </a:r>
          </a:p>
          <a:p>
            <a:endParaRPr lang="en-GB" sz="3200" dirty="0"/>
          </a:p>
          <a:p>
            <a:r>
              <a:rPr lang="en-GB" sz="3200" dirty="0"/>
              <a:t>Lighter 2kg </a:t>
            </a:r>
          </a:p>
          <a:p>
            <a:r>
              <a:rPr lang="en-GB" sz="3200" dirty="0"/>
              <a:t>Fan inflated so no canister.</a:t>
            </a:r>
          </a:p>
          <a:p>
            <a:r>
              <a:rPr lang="en-GB" sz="3200" dirty="0"/>
              <a:t>Compressed air rather than compressed nitrogen </a:t>
            </a:r>
          </a:p>
          <a:p>
            <a:r>
              <a:rPr lang="en-GB" sz="3200" dirty="0"/>
              <a:t> makes refilling easier.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46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8D94F-19D3-4086-B79C-900D02A62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9339"/>
            <a:ext cx="9144000" cy="1054862"/>
          </a:xfrm>
        </p:spPr>
        <p:txBody>
          <a:bodyPr/>
          <a:lstStyle/>
          <a:p>
            <a:r>
              <a:rPr lang="en-GB" dirty="0"/>
              <a:t>Psychology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A58FAE-C19F-44C5-9FD7-03FB7AEF7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4201"/>
            <a:ext cx="9144000" cy="4033032"/>
          </a:xfrm>
        </p:spPr>
        <p:txBody>
          <a:bodyPr>
            <a:normAutofit/>
          </a:bodyPr>
          <a:lstStyle/>
          <a:p>
            <a:r>
              <a:rPr lang="en-GB" dirty="0"/>
              <a:t>Facts:</a:t>
            </a:r>
          </a:p>
          <a:p>
            <a:pPr marL="457200" indent="-457200">
              <a:buAutoNum type="arabicPeriod"/>
            </a:pPr>
            <a:r>
              <a:rPr lang="en-GB" dirty="0"/>
              <a:t>In 93% of avalanche accidents the avalanche is triggered by the victim or someone in his party.</a:t>
            </a:r>
          </a:p>
          <a:p>
            <a:pPr marL="457200" indent="-457200">
              <a:buAutoNum type="arabicPeriod"/>
            </a:pPr>
            <a:r>
              <a:rPr lang="en-GB" dirty="0"/>
              <a:t>93% of avalanche victims are male whilst only 7% are female.</a:t>
            </a:r>
          </a:p>
          <a:p>
            <a:pPr marL="457200" indent="-457200">
              <a:buAutoNum type="arabicPeriod"/>
            </a:pPr>
            <a:endParaRPr lang="en-GB" dirty="0"/>
          </a:p>
          <a:p>
            <a:r>
              <a:rPr lang="en-GB" dirty="0"/>
              <a:t>“We have met the enemy and he is us.”</a:t>
            </a:r>
          </a:p>
          <a:p>
            <a:endParaRPr lang="en-GB" dirty="0"/>
          </a:p>
          <a:p>
            <a:r>
              <a:rPr lang="en-GB" dirty="0"/>
              <a:t>Risk Homeostasis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961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399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https://www.youtube.com/watch?v=BpNxRsIoN58</vt:lpstr>
      <vt:lpstr>Avalanche Safety</vt:lpstr>
      <vt:lpstr>PowerPoint Presentation</vt:lpstr>
      <vt:lpstr>Transceivers issues.</vt:lpstr>
      <vt:lpstr>PowerPoint Presentation</vt:lpstr>
      <vt:lpstr>PowerPoint Presentation</vt:lpstr>
      <vt:lpstr>PowerPoint Presentation</vt:lpstr>
      <vt:lpstr>PowerPoint Presentation</vt:lpstr>
      <vt:lpstr>Psychology</vt:lpstr>
      <vt:lpstr>Heuristics are mental shortcuts that mean we respond more quickly but not rationally, influenced by:</vt:lpstr>
      <vt:lpstr>Other psychological factors.</vt:lpstr>
      <vt:lpstr>Avalanche technology deals with avalanche accidents.   Avalanche psychology is about avalanche avoidance.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Avalanche Safety</dc:title>
  <dc:creator>Dave Wynne-Jones</dc:creator>
  <cp:lastModifiedBy>Declan1 Phelan</cp:lastModifiedBy>
  <cp:revision>21</cp:revision>
  <dcterms:created xsi:type="dcterms:W3CDTF">2018-11-08T12:13:04Z</dcterms:created>
  <dcterms:modified xsi:type="dcterms:W3CDTF">2018-12-03T17:43:32Z</dcterms:modified>
</cp:coreProperties>
</file>